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70" r:id="rId15"/>
    <p:sldId id="274" r:id="rId16"/>
    <p:sldId id="268" r:id="rId17"/>
    <p:sldId id="269"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224" y="6"/>
      </p:cViewPr>
      <p:guideLst>
        <p:guide orient="horz" pos="2160"/>
        <p:guide pos="2880"/>
      </p:guideLst>
    </p:cSldViewPr>
  </p:slideViewPr>
  <p:notesTextViewPr>
    <p:cViewPr>
      <p:scale>
        <a:sx n="1" d="1"/>
        <a:sy n="1" d="1"/>
      </p:scale>
      <p:origin x="0" y="0"/>
    </p:cViewPr>
  </p:notesTextViewPr>
  <p:sorterViewPr>
    <p:cViewPr>
      <p:scale>
        <a:sx n="100" d="100"/>
        <a:sy n="100" d="100"/>
      </p:scale>
      <p:origin x="0" y="8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B209319-1BC9-43BC-A5AE-94DB547F31CB}" type="datetimeFigureOut">
              <a:rPr lang="en-US" smtClean="0"/>
              <a:pPr/>
              <a:t>3/1/2016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CC1A9F-D75E-48F1-9EC6-4EAF042192CD}"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09319-1BC9-43BC-A5AE-94DB547F31CB}"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CC1A9F-D75E-48F1-9EC6-4EAF042192C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8CC1A9F-D75E-48F1-9EC6-4EAF042192CD}"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209319-1BC9-43BC-A5AE-94DB547F31CB}"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B209319-1BC9-43BC-A5AE-94DB547F31CB}" type="datetimeFigureOut">
              <a:rPr lang="en-US" smtClean="0"/>
              <a:pPr/>
              <a:t>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8CC1A9F-D75E-48F1-9EC6-4EAF042192CD}"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B209319-1BC9-43BC-A5AE-94DB547F31CB}" type="datetimeFigureOut">
              <a:rPr lang="en-US" smtClean="0"/>
              <a:pPr/>
              <a:t>3/1/2016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8CC1A9F-D75E-48F1-9EC6-4EAF042192CD}"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B209319-1BC9-43BC-A5AE-94DB547F31CB}" type="datetimeFigureOut">
              <a:rPr lang="en-US" smtClean="0"/>
              <a:pPr/>
              <a:t>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CC1A9F-D75E-48F1-9EC6-4EAF042192CD}"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B209319-1BC9-43BC-A5AE-94DB547F31CB}" type="datetimeFigureOut">
              <a:rPr lang="en-US" smtClean="0"/>
              <a:pPr/>
              <a:t>3/1/2016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8CC1A9F-D75E-48F1-9EC6-4EAF042192CD}"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209319-1BC9-43BC-A5AE-94DB547F31CB}" type="datetimeFigureOut">
              <a:rPr lang="en-US" smtClean="0"/>
              <a:pPr/>
              <a:t>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8CC1A9F-D75E-48F1-9EC6-4EAF042192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B209319-1BC9-43BC-A5AE-94DB547F31CB}" type="datetimeFigureOut">
              <a:rPr lang="en-US" smtClean="0"/>
              <a:pPr/>
              <a:t>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8CC1A9F-D75E-48F1-9EC6-4EAF042192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8CC1A9F-D75E-48F1-9EC6-4EAF042192CD}"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B209319-1BC9-43BC-A5AE-94DB547F31CB}" type="datetimeFigureOut">
              <a:rPr lang="en-US" smtClean="0"/>
              <a:pPr/>
              <a:t>3/1/2016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8CC1A9F-D75E-48F1-9EC6-4EAF042192CD}"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B209319-1BC9-43BC-A5AE-94DB547F31CB}" type="datetimeFigureOut">
              <a:rPr lang="en-US" smtClean="0"/>
              <a:pPr/>
              <a:t>3/1/2016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B209319-1BC9-43BC-A5AE-94DB547F31CB}" type="datetimeFigureOut">
              <a:rPr lang="en-US" smtClean="0"/>
              <a:pPr/>
              <a:t>3/1/2016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8CC1A9F-D75E-48F1-9EC6-4EAF042192CD}"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en-US" dirty="0" smtClean="0"/>
              <a:t>RADHIKAKRISHNAN</a:t>
            </a:r>
          </a:p>
          <a:p>
            <a:pPr algn="r"/>
            <a:r>
              <a:rPr lang="en-US" dirty="0" smtClean="0"/>
              <a:t>              ASSISSTANT PROFESSOR</a:t>
            </a:r>
          </a:p>
          <a:p>
            <a:pPr algn="r"/>
            <a:r>
              <a:rPr lang="en-US" dirty="0" smtClean="0"/>
              <a:t>DEPARTMENT OF ECONOMICS</a:t>
            </a:r>
          </a:p>
          <a:p>
            <a:pPr algn="r"/>
            <a:r>
              <a:rPr lang="en-US" dirty="0" smtClean="0"/>
              <a:t>NSS COLLEGE PANDALAM</a:t>
            </a:r>
            <a:endParaRPr lang="en-US" dirty="0"/>
          </a:p>
        </p:txBody>
      </p:sp>
      <p:sp>
        <p:nvSpPr>
          <p:cNvPr id="2" name="Title 1"/>
          <p:cNvSpPr>
            <a:spLocks noGrp="1"/>
          </p:cNvSpPr>
          <p:nvPr>
            <p:ph type="ctrTitle"/>
          </p:nvPr>
        </p:nvSpPr>
        <p:spPr/>
        <p:txBody>
          <a:bodyPr>
            <a:normAutofit/>
          </a:bodyPr>
          <a:lstStyle/>
          <a:p>
            <a:r>
              <a:rPr lang="en-US" dirty="0" smtClean="0"/>
              <a:t>FINANCIALSECTOR REFORMS  IN INDIA</a:t>
            </a:r>
            <a:endParaRPr lang="en-US" dirty="0"/>
          </a:p>
        </p:txBody>
      </p:sp>
    </p:spTree>
    <p:extLst>
      <p:ext uri="{BB962C8B-B14F-4D97-AF65-F5344CB8AC3E}">
        <p14:creationId xmlns:p14="http://schemas.microsoft.com/office/powerpoint/2010/main" val="20155862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Banking ombudsman scheme 1995 was started for redressing grievances of public against  banks</a:t>
            </a:r>
          </a:p>
          <a:p>
            <a:r>
              <a:rPr lang="en-US" dirty="0" smtClean="0"/>
              <a:t>Banks were asked to disclose and share any information regarding defaulting borrowers to improve the recovery and discipline among borrowers.</a:t>
            </a:r>
          </a:p>
          <a:p>
            <a:r>
              <a:rPr lang="en-US" dirty="0" smtClean="0"/>
              <a:t>Banks were required to categorize their assets into performing and non performing.an asset became an NPA if the borrower does not pay dues for a period of 90 days.</a:t>
            </a:r>
            <a:endParaRPr lang="en-US" dirty="0"/>
          </a:p>
        </p:txBody>
      </p:sp>
    </p:spTree>
    <p:extLst>
      <p:ext uri="{BB962C8B-B14F-4D97-AF65-F5344CB8AC3E}">
        <p14:creationId xmlns:p14="http://schemas.microsoft.com/office/powerpoint/2010/main" val="1123934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MARKET REFORMS</a:t>
            </a:r>
            <a:endParaRPr lang="en-US" dirty="0"/>
          </a:p>
        </p:txBody>
      </p:sp>
      <p:sp>
        <p:nvSpPr>
          <p:cNvPr id="3" name="Content Placeholder 2"/>
          <p:cNvSpPr>
            <a:spLocks noGrp="1"/>
          </p:cNvSpPr>
          <p:nvPr>
            <p:ph sz="quarter" idx="1"/>
          </p:nvPr>
        </p:nvSpPr>
        <p:spPr/>
        <p:txBody>
          <a:bodyPr/>
          <a:lstStyle/>
          <a:p>
            <a:r>
              <a:rPr lang="en-US" dirty="0"/>
              <a:t>An important measure regarding capital market reforms is the setting up of Securities and Exchange Board of India (SEBI) as the regulator of equity market in India</a:t>
            </a:r>
            <a:r>
              <a:rPr lang="en-US" dirty="0" smtClean="0"/>
              <a:t>.</a:t>
            </a:r>
          </a:p>
          <a:p>
            <a:r>
              <a:rPr lang="en-US" dirty="0"/>
              <a:t>Another important reform is the permission granted to the private sector firms to start Mutual Funds. Many private sector companies such as Tata, Reliance, Birla have set up their mutual funds through which they raise money from the public.</a:t>
            </a:r>
          </a:p>
        </p:txBody>
      </p:sp>
    </p:spTree>
    <p:extLst>
      <p:ext uri="{BB962C8B-B14F-4D97-AF65-F5344CB8AC3E}">
        <p14:creationId xmlns:p14="http://schemas.microsoft.com/office/powerpoint/2010/main" val="2600271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a:t> Indian capital market has been opened up for foreign institutional institutions (FII). That is, FII can now buy shares and debentures of private Indian companies .</a:t>
            </a:r>
            <a:r>
              <a:rPr lang="en-US" dirty="0" smtClean="0"/>
              <a:t> </a:t>
            </a:r>
            <a:r>
              <a:rPr lang="en-US" dirty="0" err="1" smtClean="0"/>
              <a:t>The</a:t>
            </a:r>
            <a:r>
              <a:rPr lang="en-US" dirty="0" smtClean="0"/>
              <a:t> </a:t>
            </a:r>
            <a:r>
              <a:rPr lang="en-US" dirty="0"/>
              <a:t>Indian corporate sector has been allowed to raise funds in the international capital markets through American Depository Receipts (ADRs), Global Depository Receipts (GDR), Foreign Currency Convertible Bonds (FCCBs) and External Commercial Borrowings (ECBs). Similarly, Overseas Corporate Bodies (OCBs) and Non-resident Indians have been allowed to invest in the equity capital of the Indian </a:t>
            </a:r>
            <a:r>
              <a:rPr lang="en-US" dirty="0" err="1" smtClean="0"/>
              <a:t>companies,stock</a:t>
            </a:r>
            <a:r>
              <a:rPr lang="en-US" dirty="0" smtClean="0"/>
              <a:t> </a:t>
            </a:r>
            <a:r>
              <a:rPr lang="en-US" dirty="0"/>
              <a:t>market and can also invest in government </a:t>
            </a:r>
            <a:r>
              <a:rPr lang="en-US" dirty="0" smtClean="0"/>
              <a:t>securities</a:t>
            </a:r>
          </a:p>
          <a:p>
            <a:endParaRPr lang="en-US" dirty="0"/>
          </a:p>
        </p:txBody>
      </p:sp>
    </p:spTree>
    <p:extLst>
      <p:ext uri="{BB962C8B-B14F-4D97-AF65-F5344CB8AC3E}">
        <p14:creationId xmlns:p14="http://schemas.microsoft.com/office/powerpoint/2010/main" val="2296793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20000"/>
          </a:bodyPr>
          <a:lstStyle/>
          <a:p>
            <a:r>
              <a:rPr lang="en-US" dirty="0"/>
              <a:t>banks have been allowed to lend against various capital market instruments such as corporate shares and debentures to individuals, investment companies, trusts and endowment share and stock brokers, industrial and corporate buyers and SEBI-approved market makers</a:t>
            </a:r>
            <a:r>
              <a:rPr lang="en-US" dirty="0" smtClean="0"/>
              <a:t>.</a:t>
            </a:r>
          </a:p>
          <a:p>
            <a:r>
              <a:rPr lang="en-US" dirty="0"/>
              <a:t>Establishment of Creditors Rating Agencies :</a:t>
            </a:r>
          </a:p>
          <a:p>
            <a:r>
              <a:rPr lang="en-US" dirty="0" smtClean="0"/>
              <a:t> </a:t>
            </a:r>
            <a:r>
              <a:rPr lang="en-US" dirty="0"/>
              <a:t>The Investment Information &amp; Credit Rating Agency of India</a:t>
            </a:r>
          </a:p>
          <a:p>
            <a:r>
              <a:rPr lang="en-US" dirty="0"/>
              <a:t>Limited (ICRA - 1991) </a:t>
            </a:r>
            <a:endParaRPr lang="en-US" dirty="0" smtClean="0"/>
          </a:p>
          <a:p>
            <a:r>
              <a:rPr lang="en-US" dirty="0" smtClean="0"/>
              <a:t>The </a:t>
            </a:r>
            <a:r>
              <a:rPr lang="en-US" dirty="0"/>
              <a:t>Credit Rating Information Services of India Limited (CRISIL - 1988) </a:t>
            </a:r>
            <a:r>
              <a:rPr lang="en-US" dirty="0" smtClean="0"/>
              <a:t>&amp;</a:t>
            </a:r>
          </a:p>
          <a:p>
            <a:r>
              <a:rPr lang="en-US" dirty="0" smtClean="0"/>
              <a:t> </a:t>
            </a:r>
            <a:r>
              <a:rPr lang="en-US" dirty="0" err="1" smtClean="0"/>
              <a:t>CreditAnalysis</a:t>
            </a:r>
            <a:r>
              <a:rPr lang="en-US" dirty="0" smtClean="0"/>
              <a:t> </a:t>
            </a:r>
            <a:r>
              <a:rPr lang="en-US" dirty="0"/>
              <a:t>and Research Limited (CARE) were set up in order to assess the financial health of different </a:t>
            </a:r>
            <a:r>
              <a:rPr lang="en-US" dirty="0" err="1" smtClean="0"/>
              <a:t>financialinstitutions</a:t>
            </a:r>
            <a:r>
              <a:rPr lang="en-US" dirty="0" smtClean="0"/>
              <a:t> </a:t>
            </a:r>
            <a:r>
              <a:rPr lang="en-US" dirty="0"/>
              <a:t>&amp; agencies related to the stock market activities. </a:t>
            </a:r>
          </a:p>
        </p:txBody>
      </p:sp>
    </p:spTree>
    <p:extLst>
      <p:ext uri="{BB962C8B-B14F-4D97-AF65-F5344CB8AC3E}">
        <p14:creationId xmlns:p14="http://schemas.microsoft.com/office/powerpoint/2010/main" val="3597771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Depositories Act was passed in 1996 and </a:t>
            </a:r>
            <a:r>
              <a:rPr lang="en-US" dirty="0" err="1" smtClean="0"/>
              <a:t>NSDLand</a:t>
            </a:r>
            <a:r>
              <a:rPr lang="en-US" dirty="0" smtClean="0"/>
              <a:t> CDSL </a:t>
            </a:r>
            <a:r>
              <a:rPr lang="en-US" dirty="0" err="1" smtClean="0"/>
              <a:t>estd</a:t>
            </a:r>
            <a:endParaRPr lang="en-US" dirty="0" smtClean="0"/>
          </a:p>
          <a:p>
            <a:r>
              <a:rPr lang="en-US" dirty="0" smtClean="0"/>
              <a:t>Stock exchanges were </a:t>
            </a:r>
            <a:r>
              <a:rPr lang="en-US" dirty="0" err="1" smtClean="0"/>
              <a:t>demutualised</a:t>
            </a:r>
            <a:r>
              <a:rPr lang="en-US" dirty="0" smtClean="0"/>
              <a:t>.(owned and operated by shareholders and not by </a:t>
            </a:r>
            <a:r>
              <a:rPr lang="en-US" dirty="0"/>
              <a:t>traders</a:t>
            </a:r>
            <a:r>
              <a:rPr lang="en-US" dirty="0" smtClean="0"/>
              <a:t>)</a:t>
            </a:r>
          </a:p>
          <a:p>
            <a:r>
              <a:rPr lang="en-US" dirty="0" smtClean="0"/>
              <a:t> </a:t>
            </a:r>
            <a:r>
              <a:rPr lang="en-US" dirty="0"/>
              <a:t>Many Indian &amp; foreign commercial banks have set up their MBD (Merchant Banking Divisions) in the last few years. MBD provide financial services such as consultancy services, underwriting facilities, issue organizing,etc.</a:t>
            </a:r>
          </a:p>
          <a:p>
            <a:r>
              <a:rPr lang="en-US" dirty="0"/>
              <a:t> The Insurance Regulatory &amp; Development  Authority (IRDA) was set up in 2000. The main purpose of IRDA  is regulating the Insurance companies in India(</a:t>
            </a:r>
            <a:r>
              <a:rPr lang="en-US" dirty="0" err="1"/>
              <a:t>i.e</a:t>
            </a:r>
            <a:r>
              <a:rPr lang="en-US" dirty="0"/>
              <a:t> Public &amp; Private Sectors)</a:t>
            </a:r>
          </a:p>
          <a:p>
            <a:endParaRPr lang="en-US" dirty="0"/>
          </a:p>
        </p:txBody>
      </p:sp>
    </p:spTree>
    <p:extLst>
      <p:ext uri="{BB962C8B-B14F-4D97-AF65-F5344CB8AC3E}">
        <p14:creationId xmlns:p14="http://schemas.microsoft.com/office/powerpoint/2010/main" val="156954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OF CAPITAL MARKET REFORMS</a:t>
            </a:r>
            <a:endParaRPr lang="en-US" dirty="0"/>
          </a:p>
        </p:txBody>
      </p:sp>
      <p:sp>
        <p:nvSpPr>
          <p:cNvPr id="3" name="Content Placeholder 2"/>
          <p:cNvSpPr>
            <a:spLocks noGrp="1"/>
          </p:cNvSpPr>
          <p:nvPr>
            <p:ph sz="quarter" idx="1"/>
          </p:nvPr>
        </p:nvSpPr>
        <p:spPr/>
        <p:txBody>
          <a:bodyPr/>
          <a:lstStyle/>
          <a:p>
            <a:r>
              <a:rPr lang="en-US" dirty="0" smtClean="0"/>
              <a:t>New and innovative Fin.instruments</a:t>
            </a:r>
          </a:p>
          <a:p>
            <a:r>
              <a:rPr lang="en-US" dirty="0" smtClean="0"/>
              <a:t>Active participation of FII’s</a:t>
            </a:r>
          </a:p>
          <a:p>
            <a:r>
              <a:rPr lang="en-US" dirty="0" smtClean="0"/>
              <a:t>Shorter trade cycles</a:t>
            </a:r>
          </a:p>
          <a:p>
            <a:r>
              <a:rPr lang="en-US" dirty="0" smtClean="0"/>
              <a:t>Growth of stock exchanges and derivative </a:t>
            </a:r>
            <a:r>
              <a:rPr lang="en-US" dirty="0" err="1" smtClean="0"/>
              <a:t>mkt</a:t>
            </a:r>
            <a:endParaRPr lang="en-US" dirty="0" smtClean="0"/>
          </a:p>
          <a:p>
            <a:r>
              <a:rPr lang="en-US" dirty="0" smtClean="0"/>
              <a:t>More technology application</a:t>
            </a:r>
          </a:p>
          <a:p>
            <a:r>
              <a:rPr lang="en-US" dirty="0" smtClean="0"/>
              <a:t>Establishment of NSE</a:t>
            </a:r>
          </a:p>
          <a:p>
            <a:r>
              <a:rPr lang="en-US" dirty="0" smtClean="0"/>
              <a:t>Measures to protect investors and setting up of IEPF</a:t>
            </a:r>
          </a:p>
          <a:p>
            <a:r>
              <a:rPr lang="en-US" dirty="0" smtClean="0"/>
              <a:t>Trades in DEMAT </a:t>
            </a:r>
            <a:r>
              <a:rPr lang="en-US" dirty="0" err="1" smtClean="0"/>
              <a:t>form,newinstruments</a:t>
            </a:r>
            <a:endParaRPr lang="en-US" dirty="0" smtClean="0"/>
          </a:p>
          <a:p>
            <a:r>
              <a:rPr lang="en-US" dirty="0" smtClean="0"/>
              <a:t>Demutualization of SE</a:t>
            </a:r>
          </a:p>
          <a:p>
            <a:endParaRPr lang="en-US" dirty="0"/>
          </a:p>
        </p:txBody>
      </p:sp>
    </p:spTree>
    <p:extLst>
      <p:ext uri="{BB962C8B-B14F-4D97-AF65-F5344CB8AC3E}">
        <p14:creationId xmlns:p14="http://schemas.microsoft.com/office/powerpoint/2010/main" val="2739571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SECTOR REFORMS IN INDIA</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Flexible exchange rate system was introduced </a:t>
            </a:r>
          </a:p>
          <a:p>
            <a:r>
              <a:rPr lang="en-US" dirty="0" smtClean="0"/>
              <a:t>An </a:t>
            </a:r>
            <a:r>
              <a:rPr lang="en-US" dirty="0"/>
              <a:t>important policy in external sector has been to open up the Indian economy to foreign trade. In place of import-substitution, export-led growth strategy has been </a:t>
            </a:r>
            <a:r>
              <a:rPr lang="en-US" dirty="0" smtClean="0"/>
              <a:t>adopted.</a:t>
            </a:r>
          </a:p>
          <a:p>
            <a:r>
              <a:rPr lang="en-US" dirty="0"/>
              <a:t>The Indian rupee was made convert­ible on current account transactions. This facilitated the foreign exchange transactions at the exchange rate determined by market forces. </a:t>
            </a:r>
            <a:endParaRPr lang="en-US" dirty="0" smtClean="0"/>
          </a:p>
          <a:p>
            <a:r>
              <a:rPr lang="en-US" dirty="0" smtClean="0"/>
              <a:t>Foreign </a:t>
            </a:r>
            <a:r>
              <a:rPr lang="en-US" dirty="0"/>
              <a:t>Investment Promotion Council Board was </a:t>
            </a:r>
            <a:r>
              <a:rPr lang="en-US" dirty="0" err="1"/>
              <a:t>estd</a:t>
            </a:r>
            <a:r>
              <a:rPr lang="en-US" dirty="0"/>
              <a:t> to promote foreign investments in India. </a:t>
            </a:r>
            <a:r>
              <a:rPr lang="en-US" dirty="0" smtClean="0"/>
              <a:t>Automatic approval scheme for FDI was introduced in many industrial  sectors</a:t>
            </a:r>
            <a:endParaRPr lang="en-US" dirty="0"/>
          </a:p>
          <a:p>
            <a:endParaRPr lang="en-US" dirty="0" smtClean="0"/>
          </a:p>
          <a:p>
            <a:endParaRPr lang="en-US" dirty="0"/>
          </a:p>
        </p:txBody>
      </p:sp>
    </p:spTree>
    <p:extLst>
      <p:ext uri="{BB962C8B-B14F-4D97-AF65-F5344CB8AC3E}">
        <p14:creationId xmlns:p14="http://schemas.microsoft.com/office/powerpoint/2010/main" val="4980548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a:t>Another important reform in the external sector was Foreign Exchange Regulation Act (FERA) was replaced by Foreign Exchange Management Act (FEMA). The stringent provisions of FERA had become obsolete in the context of </a:t>
            </a:r>
            <a:r>
              <a:rPr lang="en-US" dirty="0" err="1"/>
              <a:t>liberalisation</a:t>
            </a:r>
            <a:r>
              <a:rPr lang="en-US" dirty="0"/>
              <a:t> of foreign trade, foreign investment and foreign ex­change market in the early nineties. </a:t>
            </a:r>
            <a:endParaRPr lang="en-US" dirty="0" smtClean="0"/>
          </a:p>
          <a:p>
            <a:r>
              <a:rPr lang="en-US" dirty="0" smtClean="0"/>
              <a:t>Encouraging FDI by increasing maximum limit on share of foreign capital in joint ventures from 40to51%</a:t>
            </a:r>
            <a:endParaRPr lang="en-US" dirty="0"/>
          </a:p>
        </p:txBody>
      </p:sp>
    </p:spTree>
    <p:extLst>
      <p:ext uri="{BB962C8B-B14F-4D97-AF65-F5344CB8AC3E}">
        <p14:creationId xmlns:p14="http://schemas.microsoft.com/office/powerpoint/2010/main" val="2986101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IMPACTOF EXTERNAL SECTOR REFORMS</a:t>
            </a:r>
            <a:endParaRPr lang="en-US" dirty="0"/>
          </a:p>
        </p:txBody>
      </p:sp>
      <p:sp>
        <p:nvSpPr>
          <p:cNvPr id="3" name="Content Placeholder 2"/>
          <p:cNvSpPr>
            <a:spLocks noGrp="1"/>
          </p:cNvSpPr>
          <p:nvPr>
            <p:ph sz="quarter" idx="1"/>
          </p:nvPr>
        </p:nvSpPr>
        <p:spPr/>
        <p:txBody>
          <a:bodyPr/>
          <a:lstStyle/>
          <a:p>
            <a:r>
              <a:rPr lang="en-US" dirty="0" err="1" smtClean="0"/>
              <a:t>SustainableBoP</a:t>
            </a:r>
            <a:endParaRPr lang="en-US" dirty="0" smtClean="0"/>
          </a:p>
          <a:p>
            <a:r>
              <a:rPr lang="en-US" dirty="0" err="1" smtClean="0"/>
              <a:t>Volatality</a:t>
            </a:r>
            <a:r>
              <a:rPr lang="en-US" dirty="0" smtClean="0"/>
              <a:t> of exchange rate reduced</a:t>
            </a:r>
          </a:p>
          <a:p>
            <a:r>
              <a:rPr lang="en-US" dirty="0" smtClean="0"/>
              <a:t>Foreign </a:t>
            </a:r>
            <a:r>
              <a:rPr lang="en-US" dirty="0" err="1" smtClean="0"/>
              <a:t>Investment,portfolio</a:t>
            </a:r>
            <a:r>
              <a:rPr lang="en-US" dirty="0" smtClean="0"/>
              <a:t> investment </a:t>
            </a:r>
            <a:r>
              <a:rPr lang="en-US" dirty="0" err="1" smtClean="0"/>
              <a:t>etc</a:t>
            </a:r>
            <a:r>
              <a:rPr lang="en-US" smtClean="0"/>
              <a:t> increased</a:t>
            </a:r>
          </a:p>
          <a:p>
            <a:r>
              <a:rPr lang="en-US" smtClean="0"/>
              <a:t>Exports </a:t>
            </a:r>
            <a:r>
              <a:rPr lang="en-US" dirty="0" smtClean="0"/>
              <a:t>increased</a:t>
            </a:r>
          </a:p>
          <a:p>
            <a:endParaRPr lang="en-US" dirty="0" smtClean="0"/>
          </a:p>
          <a:p>
            <a:endParaRPr lang="en-US" dirty="0"/>
          </a:p>
          <a:p>
            <a:endParaRPr lang="en-US" dirty="0"/>
          </a:p>
        </p:txBody>
      </p:sp>
    </p:spTree>
    <p:extLst>
      <p:ext uri="{BB962C8B-B14F-4D97-AF65-F5344CB8AC3E}">
        <p14:creationId xmlns:p14="http://schemas.microsoft.com/office/powerpoint/2010/main" val="2262397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1990’s were </a:t>
            </a:r>
            <a:endParaRPr lang="en-US" dirty="0"/>
          </a:p>
        </p:txBody>
      </p:sp>
      <p:sp>
        <p:nvSpPr>
          <p:cNvPr id="3" name="Content Placeholder 2"/>
          <p:cNvSpPr>
            <a:spLocks noGrp="1"/>
          </p:cNvSpPr>
          <p:nvPr>
            <p:ph sz="quarter" idx="1"/>
          </p:nvPr>
        </p:nvSpPr>
        <p:spPr/>
        <p:txBody>
          <a:bodyPr/>
          <a:lstStyle/>
          <a:p>
            <a:r>
              <a:rPr lang="en-US" dirty="0" smtClean="0"/>
              <a:t>Lack of proper banking system</a:t>
            </a:r>
          </a:p>
          <a:p>
            <a:r>
              <a:rPr lang="en-US" dirty="0" smtClean="0"/>
              <a:t>Administered interest rates</a:t>
            </a:r>
          </a:p>
          <a:p>
            <a:r>
              <a:rPr lang="en-US" dirty="0" smtClean="0"/>
              <a:t>Lack of proper accounting and transparency</a:t>
            </a:r>
          </a:p>
          <a:p>
            <a:r>
              <a:rPr lang="en-US" dirty="0" smtClean="0"/>
              <a:t>Extensive regulation</a:t>
            </a:r>
          </a:p>
          <a:p>
            <a:r>
              <a:rPr lang="en-US" dirty="0" smtClean="0"/>
              <a:t>Financial repression</a:t>
            </a:r>
            <a:endParaRPr lang="en-US" dirty="0"/>
          </a:p>
        </p:txBody>
      </p:sp>
    </p:spTree>
    <p:extLst>
      <p:ext uri="{BB962C8B-B14F-4D97-AF65-F5344CB8AC3E}">
        <p14:creationId xmlns:p14="http://schemas.microsoft.com/office/powerpoint/2010/main" val="542327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sectors</a:t>
            </a:r>
            <a:endParaRPr lang="en-US" dirty="0"/>
          </a:p>
        </p:txBody>
      </p:sp>
      <p:sp>
        <p:nvSpPr>
          <p:cNvPr id="3" name="Content Placeholder 2"/>
          <p:cNvSpPr>
            <a:spLocks noGrp="1"/>
          </p:cNvSpPr>
          <p:nvPr>
            <p:ph sz="quarter" idx="1"/>
          </p:nvPr>
        </p:nvSpPr>
        <p:spPr/>
        <p:txBody>
          <a:bodyPr/>
          <a:lstStyle/>
          <a:p>
            <a:r>
              <a:rPr lang="en-US" dirty="0" smtClean="0"/>
              <a:t>Banking sector</a:t>
            </a:r>
          </a:p>
          <a:p>
            <a:r>
              <a:rPr lang="en-US" dirty="0" smtClean="0"/>
              <a:t>Monetary policy</a:t>
            </a:r>
          </a:p>
          <a:p>
            <a:r>
              <a:rPr lang="en-US" dirty="0" smtClean="0"/>
              <a:t>Financial market</a:t>
            </a:r>
          </a:p>
          <a:p>
            <a:r>
              <a:rPr lang="en-US" dirty="0" err="1" smtClean="0"/>
              <a:t>Forex</a:t>
            </a:r>
            <a:r>
              <a:rPr lang="en-US" dirty="0" smtClean="0"/>
              <a:t> market </a:t>
            </a:r>
            <a:endParaRPr lang="en-US" dirty="0"/>
          </a:p>
        </p:txBody>
      </p:sp>
    </p:spTree>
    <p:extLst>
      <p:ext uri="{BB962C8B-B14F-4D97-AF65-F5344CB8AC3E}">
        <p14:creationId xmlns:p14="http://schemas.microsoft.com/office/powerpoint/2010/main" val="3003615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Banking sector reforms</a:t>
            </a:r>
            <a:endParaRPr lang="en-US" dirty="0"/>
          </a:p>
        </p:txBody>
      </p:sp>
      <p:sp>
        <p:nvSpPr>
          <p:cNvPr id="3" name="Content Placeholder 2"/>
          <p:cNvSpPr>
            <a:spLocks noGrp="1"/>
          </p:cNvSpPr>
          <p:nvPr>
            <p:ph sz="quarter" idx="1"/>
          </p:nvPr>
        </p:nvSpPr>
        <p:spPr/>
        <p:txBody>
          <a:bodyPr/>
          <a:lstStyle/>
          <a:p>
            <a:r>
              <a:rPr lang="en-US" dirty="0"/>
              <a:t>Two such expert Committees were set up under the chairmanship of M. </a:t>
            </a:r>
            <a:r>
              <a:rPr lang="en-US" dirty="0" err="1"/>
              <a:t>Narasimham</a:t>
            </a:r>
            <a:r>
              <a:rPr lang="en-US" dirty="0"/>
              <a:t>. They submitted their recommendations in the 1990s in reports widely known as the </a:t>
            </a:r>
            <a:r>
              <a:rPr lang="en-US" dirty="0" err="1"/>
              <a:t>Narasimham</a:t>
            </a:r>
            <a:r>
              <a:rPr lang="en-US" dirty="0"/>
              <a:t> Committee-I (1991) report and the </a:t>
            </a:r>
            <a:r>
              <a:rPr lang="en-US" dirty="0" err="1"/>
              <a:t>Narasimham</a:t>
            </a:r>
            <a:r>
              <a:rPr lang="en-US" dirty="0"/>
              <a:t> Committee-II (1998) Report. </a:t>
            </a:r>
          </a:p>
        </p:txBody>
      </p:sp>
    </p:spTree>
    <p:extLst>
      <p:ext uri="{BB962C8B-B14F-4D97-AF65-F5344CB8AC3E}">
        <p14:creationId xmlns:p14="http://schemas.microsoft.com/office/powerpoint/2010/main" val="9127830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a:solidFill>
                  <a:srgbClr val="FF0000"/>
                </a:solidFill>
              </a:rPr>
              <a:t>Lowering SLR and </a:t>
            </a:r>
            <a:r>
              <a:rPr lang="en-US" dirty="0" smtClean="0">
                <a:solidFill>
                  <a:srgbClr val="FF0000"/>
                </a:solidFill>
              </a:rPr>
              <a:t>CRR</a:t>
            </a:r>
            <a:r>
              <a:rPr lang="en-US" dirty="0" smtClean="0"/>
              <a:t>-The </a:t>
            </a:r>
            <a:r>
              <a:rPr lang="en-US" dirty="0"/>
              <a:t>high SLR and CRR reduced the profits of the banks. The SLR had been reduced from 38.5% in 1991 to 25% in 1997. This has left more funds with banks for allocation to agriculture, industry, trade </a:t>
            </a:r>
            <a:r>
              <a:rPr lang="en-US" dirty="0" err="1" smtClean="0"/>
              <a:t>etc</a:t>
            </a:r>
            <a:endParaRPr lang="en-US" dirty="0" smtClean="0"/>
          </a:p>
          <a:p>
            <a:r>
              <a:rPr lang="en-US" dirty="0">
                <a:solidFill>
                  <a:srgbClr val="FF0000"/>
                </a:solidFill>
              </a:rPr>
              <a:t>Prudential norms </a:t>
            </a:r>
            <a:r>
              <a:rPr lang="en-US" dirty="0"/>
              <a:t>have been started by RBI in order to impart professionalism in commercial banks. The purpose of prudential norms includes proper disclosure of income, classification of assets and provision for Bad debts so as to ensure that the books of commercial banks reflect the accurate and correct picture of financial position</a:t>
            </a:r>
          </a:p>
        </p:txBody>
      </p:sp>
    </p:spTree>
    <p:extLst>
      <p:ext uri="{BB962C8B-B14F-4D97-AF65-F5344CB8AC3E}">
        <p14:creationId xmlns:p14="http://schemas.microsoft.com/office/powerpoint/2010/main" val="26728660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 Capital Adequacy Norms (CAN): </a:t>
            </a:r>
            <a:r>
              <a:rPr lang="en-US" dirty="0" smtClean="0"/>
              <a:t>–Capital </a:t>
            </a:r>
            <a:r>
              <a:rPr lang="en-US" dirty="0"/>
              <a:t>Adequacy ratio is the ratio of minimum capital to risk asset ratio. In April 1992 RBI fixed CAN at 8%. By March 1996, all public sector banks had attained the ratio of 8%. It was also attained by foreign banks.</a:t>
            </a:r>
          </a:p>
          <a:p>
            <a:r>
              <a:rPr lang="en-US" dirty="0" smtClean="0"/>
              <a:t>  </a:t>
            </a:r>
            <a:r>
              <a:rPr lang="en-US" dirty="0"/>
              <a:t>Deregulation of Interest </a:t>
            </a:r>
            <a:r>
              <a:rPr lang="en-US" dirty="0" smtClean="0"/>
              <a:t>Rates-The </a:t>
            </a:r>
            <a:r>
              <a:rPr lang="en-US" dirty="0" err="1"/>
              <a:t>Narasimhan</a:t>
            </a:r>
            <a:r>
              <a:rPr lang="en-US" dirty="0"/>
              <a:t> Committee advocated that interest rates should be allowed to be determined by market forces. Since 1992, interest rates have become much simpler and freer.</a:t>
            </a:r>
          </a:p>
        </p:txBody>
      </p:sp>
    </p:spTree>
    <p:extLst>
      <p:ext uri="{BB962C8B-B14F-4D97-AF65-F5344CB8AC3E}">
        <p14:creationId xmlns:p14="http://schemas.microsoft.com/office/powerpoint/2010/main" val="2346395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a:t>The Government of India passed the “Recovery of debts due to Banks and Financial Institutions Act 1993” in order to facilitate and speed up the recovery of debts due to banks and financial institutions. Six Special Recovery Tribunals have been set up. An Appellate Tribunal has also been set up in </a:t>
            </a:r>
            <a:r>
              <a:rPr lang="en-US" dirty="0" smtClean="0"/>
              <a:t>Mumbai.</a:t>
            </a:r>
          </a:p>
          <a:p>
            <a:r>
              <a:rPr lang="en-US" dirty="0" smtClean="0"/>
              <a:t>New </a:t>
            </a:r>
            <a:r>
              <a:rPr lang="en-US" dirty="0"/>
              <a:t>private sector banks have already started </a:t>
            </a:r>
            <a:r>
              <a:rPr lang="en-US" dirty="0" smtClean="0"/>
              <a:t>    functioning</a:t>
            </a:r>
            <a:r>
              <a:rPr lang="en-US" dirty="0"/>
              <a:t>. These new private sector banks are allowed to raise capital contribution from foreign institutional investors up to 20% and from NRIs up to 40%. This has led to increased competition.</a:t>
            </a:r>
          </a:p>
        </p:txBody>
      </p:sp>
    </p:spTree>
    <p:extLst>
      <p:ext uri="{BB962C8B-B14F-4D97-AF65-F5344CB8AC3E}">
        <p14:creationId xmlns:p14="http://schemas.microsoft.com/office/powerpoint/2010/main" val="3918449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lnSpcReduction="10000"/>
          </a:bodyPr>
          <a:lstStyle/>
          <a:p>
            <a:r>
              <a:rPr lang="en-US" dirty="0"/>
              <a:t>Scheduled Commercial Banks are given freedom to open new branches and upgrade extension counters, after attaining capital adequacy ratio and prudential accounting norms. The banks are also permitted to close non-viable branches other than in rural areas</a:t>
            </a:r>
            <a:r>
              <a:rPr lang="en-US" dirty="0" smtClean="0"/>
              <a:t>.</a:t>
            </a:r>
          </a:p>
          <a:p>
            <a:r>
              <a:rPr lang="en-US" dirty="0"/>
              <a:t>The RBI has set up a Board of financial Supervision with an advisory Council to strengthen the supervision of banks and financial institutions. In 1993, RBI established a new department known as Department of Supervision as an independent unit for supervision of commercial banks.</a:t>
            </a:r>
          </a:p>
        </p:txBody>
      </p:sp>
    </p:spTree>
    <p:extLst>
      <p:ext uri="{BB962C8B-B14F-4D97-AF65-F5344CB8AC3E}">
        <p14:creationId xmlns:p14="http://schemas.microsoft.com/office/powerpoint/2010/main" val="17780841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Permission to banks to diversify business activities like merchant banking, underwriting, mutual funds, insurance to increase productivity ,competency and profitability</a:t>
            </a:r>
          </a:p>
          <a:p>
            <a:r>
              <a:rPr lang="en-US" dirty="0" smtClean="0"/>
              <a:t>Phasing out of directed credit </a:t>
            </a:r>
            <a:r>
              <a:rPr lang="en-US" dirty="0" err="1" smtClean="0"/>
              <a:t>programmes</a:t>
            </a:r>
            <a:r>
              <a:rPr lang="en-US" dirty="0" smtClean="0"/>
              <a:t> and redefinition of priority sector</a:t>
            </a:r>
          </a:p>
          <a:p>
            <a:r>
              <a:rPr lang="en-US" dirty="0" smtClean="0"/>
              <a:t>Asset classification into4-Standard or performing </a:t>
            </a:r>
            <a:r>
              <a:rPr lang="en-US" dirty="0" err="1" smtClean="0"/>
              <a:t>assets,sub-std</a:t>
            </a:r>
            <a:r>
              <a:rPr lang="en-US" dirty="0" smtClean="0"/>
              <a:t> assets(remains NPA </a:t>
            </a:r>
            <a:r>
              <a:rPr lang="en-US" dirty="0" err="1" smtClean="0"/>
              <a:t>forless</a:t>
            </a:r>
            <a:r>
              <a:rPr lang="en-US" dirty="0" smtClean="0"/>
              <a:t> than 18 months)doubtful assets(</a:t>
            </a:r>
            <a:r>
              <a:rPr lang="en-US" dirty="0" err="1" smtClean="0"/>
              <a:t>excd</a:t>
            </a:r>
            <a:r>
              <a:rPr lang="en-US" dirty="0" smtClean="0"/>
              <a:t> 18 months) and loss assets (cannot be recovered)</a:t>
            </a:r>
          </a:p>
          <a:p>
            <a:endParaRPr lang="en-US" dirty="0" smtClean="0"/>
          </a:p>
          <a:p>
            <a:endParaRPr lang="en-US" dirty="0"/>
          </a:p>
        </p:txBody>
      </p:sp>
    </p:spTree>
    <p:extLst>
      <p:ext uri="{BB962C8B-B14F-4D97-AF65-F5344CB8AC3E}">
        <p14:creationId xmlns:p14="http://schemas.microsoft.com/office/powerpoint/2010/main" val="29071224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360434</TotalTime>
  <Words>1194</Words>
  <Application>Microsoft Office PowerPoint</Application>
  <PresentationFormat>On-screen Show (4:3)</PresentationFormat>
  <Paragraphs>69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Civic</vt:lpstr>
      <vt:lpstr>FINANCIALSECTOR REFORMS  IN INDIA</vt:lpstr>
      <vt:lpstr>Early 1990’s were </vt:lpstr>
      <vt:lpstr>Major sectors</vt:lpstr>
      <vt:lpstr>Banking sector reforms</vt:lpstr>
      <vt:lpstr>PowerPoint Presentation</vt:lpstr>
      <vt:lpstr>PowerPoint Presentation</vt:lpstr>
      <vt:lpstr>PowerPoint Presentation</vt:lpstr>
      <vt:lpstr>PowerPoint Presentation</vt:lpstr>
      <vt:lpstr>PowerPoint Presentation</vt:lpstr>
      <vt:lpstr>PowerPoint Presentation</vt:lpstr>
      <vt:lpstr>CAPITAL MARKET REFORMS</vt:lpstr>
      <vt:lpstr>PowerPoint Presentation</vt:lpstr>
      <vt:lpstr>PowerPoint Presentation</vt:lpstr>
      <vt:lpstr>PowerPoint Presentation</vt:lpstr>
      <vt:lpstr>IMPACT OF CAPITAL MARKET REFORMS</vt:lpstr>
      <vt:lpstr>EXTERNAL SECTOR REFORMS IN INDIA</vt:lpstr>
      <vt:lpstr>PowerPoint Presentation</vt:lpstr>
      <vt:lpstr>IMPACTOF EXTERNAL SECTOR REFORMS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FINANCIALSECTORREFORMS</dc:title>
  <dc:creator>Radhika</dc:creator>
  <cp:lastModifiedBy>ss</cp:lastModifiedBy>
  <cp:revision>28</cp:revision>
  <dcterms:created xsi:type="dcterms:W3CDTF">2018-04-03T13:43:39Z</dcterms:created>
  <dcterms:modified xsi:type="dcterms:W3CDTF">2016-11-06T17:46:00Z</dcterms:modified>
</cp:coreProperties>
</file>